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8"/>
  </p:notesMasterIdLst>
  <p:sldIdLst>
    <p:sldId id="256" r:id="rId2"/>
    <p:sldId id="274" r:id="rId3"/>
    <p:sldId id="260" r:id="rId4"/>
    <p:sldId id="258" r:id="rId5"/>
    <p:sldId id="261" r:id="rId6"/>
    <p:sldId id="264" r:id="rId7"/>
    <p:sldId id="265" r:id="rId8"/>
    <p:sldId id="272" r:id="rId9"/>
    <p:sldId id="281" r:id="rId10"/>
    <p:sldId id="268" r:id="rId11"/>
    <p:sldId id="280" r:id="rId12"/>
    <p:sldId id="282" r:id="rId13"/>
    <p:sldId id="277" r:id="rId14"/>
    <p:sldId id="273" r:id="rId15"/>
    <p:sldId id="278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8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jpg>
</file>

<file path=ppt/media/image18.pn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gif>
</file>

<file path=ppt/media/image27.png>
</file>

<file path=ppt/media/image3.png>
</file>

<file path=ppt/media/image4.jpeg>
</file>

<file path=ppt/media/image5.png>
</file>

<file path=ppt/media/image6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BFA25-63EF-48E6-BB67-59989B51E2FA}" type="datetimeFigureOut">
              <a:rPr lang="ru-RU" smtClean="0"/>
              <a:t>14.06.2021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9C5A3-7E3B-4D96-B010-9677702C8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41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127FBC8-55A8-45B6-A735-F156FD9CE1AB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4621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431-45DA-4474-A94F-37FB67C3E111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890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5ADF9-244D-4733-9E9E-C9B34B796AE7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4147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246F-54C0-41E3-9FC3-83D80085FDE7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381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407C-AA54-4540-A2E1-20C2C70BE4B2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769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CA0E-7DB1-42D7-B6E9-31A6E999AC2C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71743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8C805-E9F3-45DC-A656-57E933102808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8551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3DC6-549F-40FD-9D40-696D9C488C07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4075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095E6-4331-4F7B-9025-D91DB4CD974C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676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1F0F2-3725-43E9-A9F0-A69B6B87D3AE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74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C4474-DDCF-4378-8520-710230E0D8B0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5910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32805-B3A0-4341-B6D1-CC0DFAD8B6E2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3277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B7D32-8196-4ECA-955E-F7544E7EBB47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800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DA0F9-1C58-41F3-BF42-115E16483E7C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361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F51A4-90DB-43FD-B447-24286A0507AE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3845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BB382-B113-458A-888C-C55576463DA2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58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D6863-AE14-4623-9D3B-40430897F05B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139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DC4EC4-5136-4C08-9311-62A4C4E60834}" type="datetime1">
              <a:rPr lang="ru-RU" smtClean="0"/>
              <a:t>14.06.2021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61940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490" y="1320152"/>
            <a:ext cx="10892270" cy="2421464"/>
          </a:xfrm>
        </p:spPr>
        <p:txBody>
          <a:bodyPr>
            <a:noAutofit/>
          </a:bodyPr>
          <a:lstStyle/>
          <a:p>
            <a:pPr algn="ctr"/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6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плагина  системы регистрации действий пользователя в браузере  с  генерацией кода для автоматизации тестирования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30762" y="4644673"/>
            <a:ext cx="7197726" cy="1405467"/>
          </a:xfrm>
        </p:spPr>
        <p:txBody>
          <a:bodyPr>
            <a:noAutofit/>
          </a:bodyPr>
          <a:lstStyle/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09.03.04 Программная инженерия </a:t>
            </a:r>
          </a:p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ипб-17 </a:t>
            </a:r>
            <a:r>
              <a:rPr lang="ru-RU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уликова Э. В.</a:t>
            </a:r>
          </a:p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Смирнов Н. В.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32022" y="417095"/>
            <a:ext cx="23952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РГАТУ</a:t>
            </a:r>
          </a:p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ВКР на тему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38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0218" y="314325"/>
            <a:ext cx="10131425" cy="1456267"/>
          </a:xfrm>
        </p:spPr>
        <p:txBody>
          <a:bodyPr/>
          <a:lstStyle/>
          <a:p>
            <a:r>
              <a:rPr lang="ru-RU" dirty="0" smtClean="0"/>
              <a:t>10. Функциональные возможности пользователя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489325" y="6248400"/>
            <a:ext cx="6060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вариантов использования системы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739" y="1607278"/>
            <a:ext cx="6551561" cy="4641122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89985" y="241300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10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326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751" y="38100"/>
            <a:ext cx="10582274" cy="1456267"/>
          </a:xfrm>
        </p:spPr>
        <p:txBody>
          <a:bodyPr/>
          <a:lstStyle/>
          <a:p>
            <a:r>
              <a:rPr lang="ru-RU" dirty="0" smtClean="0"/>
              <a:t>11. Процесс работы генерации кода </a:t>
            </a:r>
            <a:r>
              <a:rPr lang="ru-RU" dirty="0" err="1" smtClean="0"/>
              <a:t>Автотеста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99510" y="274108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11</a:t>
            </a:fld>
            <a:endParaRPr lang="ru-RU" sz="1600" dirty="0"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8" y="1451875"/>
            <a:ext cx="5507037" cy="4796525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06575"/>
            <a:ext cx="5895975" cy="324485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85751" y="6248400"/>
            <a:ext cx="6068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последовательности старта генерации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автотеста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265862" y="50828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последовательности окончания  генерации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автотеста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5668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238250" y="1028700"/>
            <a:ext cx="9725025" cy="53625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076" y="-66675"/>
            <a:ext cx="10131425" cy="1456267"/>
          </a:xfrm>
        </p:spPr>
        <p:txBody>
          <a:bodyPr/>
          <a:lstStyle/>
          <a:p>
            <a:r>
              <a:rPr lang="en-US" dirty="0" smtClean="0"/>
              <a:t>12. </a:t>
            </a:r>
            <a:r>
              <a:rPr lang="ru-RU" dirty="0" smtClean="0"/>
              <a:t>Алгоритм генерации кода </a:t>
            </a:r>
            <a:r>
              <a:rPr lang="ru-RU" dirty="0" err="1" smtClean="0"/>
              <a:t>автотеста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80460" y="285750"/>
            <a:ext cx="551167" cy="375708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12</a:t>
            </a:fld>
            <a:endParaRPr lang="ru-RU" sz="1600" dirty="0"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462" y="1128712"/>
            <a:ext cx="9229725" cy="501967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661846" y="6391275"/>
            <a:ext cx="4297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Схема процесса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генерации </a:t>
            </a:r>
            <a:r>
              <a:rPr lang="ru-RU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кода </a:t>
            </a:r>
            <a:r>
              <a:rPr lang="ru-RU" dirty="0" err="1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автотеста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9979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9546" y="101600"/>
            <a:ext cx="10131425" cy="1456267"/>
          </a:xfrm>
        </p:spPr>
        <p:txBody>
          <a:bodyPr/>
          <a:lstStyle/>
          <a:p>
            <a:r>
              <a:rPr lang="ru-RU" dirty="0" smtClean="0"/>
              <a:t>13. Тестирование программы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163" y="1311228"/>
            <a:ext cx="9365673" cy="49602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44799" y="6271492"/>
            <a:ext cx="7176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сгенерированного кода автоматизированного теста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218560" y="336550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13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963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Семинар\extensio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253" y="1246584"/>
            <a:ext cx="8177419" cy="527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91838" y="341745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 smtClean="0"/>
              <a:t>14. Демонстрация работы плагина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1266185" y="2698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14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247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9881" y="131109"/>
            <a:ext cx="10131425" cy="1456267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15464" y="1720726"/>
            <a:ext cx="10741891" cy="3004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  <a:buFont typeface="Wingdings" panose="05000000000000000000" pitchFamily="2" charset="2"/>
              <a:buChar char="ü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разработан плагин (расширение) для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браузера,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который регистрирует действия пользователя в веб системах «НПО «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Криста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», для последующего преобразования в программный код, способный повторить эти действия в автоматизированном режиме с учетом различных тонкостей, разрабатываемых предприятием программных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продуктов;</a:t>
            </a:r>
          </a:p>
          <a:p>
            <a:pPr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</a:pPr>
            <a:endParaRPr lang="ru-RU" sz="20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  <a:buFont typeface="Wingdings" panose="05000000000000000000" pitchFamily="2" charset="2"/>
              <a:buChar char="ü"/>
            </a:pP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Полученная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система может использоваться специалистами предметной области для ускорения разработки функциональных автоматизированных тестов для интерфейса веб-приложений НПО «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Криста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».  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181772" y="3460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15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159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7251" y="216380"/>
            <a:ext cx="10131425" cy="1456267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2050" name="Picture 2" descr="Блоги о тестировани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615498"/>
            <a:ext cx="5715000" cy="470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332860" y="420687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16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40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7947" y="0"/>
            <a:ext cx="10131425" cy="1456267"/>
          </a:xfrm>
        </p:spPr>
        <p:txBody>
          <a:bodyPr/>
          <a:lstStyle/>
          <a:p>
            <a:r>
              <a:rPr lang="en-US" dirty="0"/>
              <a:t>2</a:t>
            </a:r>
            <a:r>
              <a:rPr lang="ru-RU" dirty="0" smtClean="0"/>
              <a:t>. Автоматизация тестирования</a:t>
            </a:r>
            <a:endParaRPr lang="ru-RU" dirty="0"/>
          </a:p>
        </p:txBody>
      </p:sp>
      <p:pic>
        <p:nvPicPr>
          <p:cNvPr id="1028" name="Picture 4" descr="Гайд для QA Engineers: как создать фреймворк для автоматизации тестирова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510" y="1634609"/>
            <a:ext cx="7904546" cy="437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85" y="1950581"/>
            <a:ext cx="3163741" cy="1953484"/>
          </a:xfrm>
          <a:prstGeom prst="rect">
            <a:avLst/>
          </a:prstGeom>
        </p:spPr>
      </p:pic>
      <p:pic>
        <p:nvPicPr>
          <p:cNvPr id="1026" name="Picture 2" descr="Как выбрать тесты для автоматизации? — Лаборатория Качеств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" y="4082407"/>
            <a:ext cx="4228572" cy="2459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168889" y="268720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2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36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0308" y="92364"/>
            <a:ext cx="10131425" cy="1456267"/>
          </a:xfrm>
        </p:spPr>
        <p:txBody>
          <a:bodyPr/>
          <a:lstStyle/>
          <a:p>
            <a:r>
              <a:rPr lang="en-US" dirty="0"/>
              <a:t>3</a:t>
            </a:r>
            <a:r>
              <a:rPr lang="ru-RU" dirty="0" smtClean="0"/>
              <a:t>. Цели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9410" y="1885618"/>
            <a:ext cx="11301493" cy="364913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плагин, который будет регистрировать действия пользователей в браузере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0"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Определять по каким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-компонентам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совершено действие;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генерацию </a:t>
            </a:r>
            <a:r>
              <a:rPr lang="ru-RU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-кода </a:t>
            </a:r>
            <a:r>
              <a:rPr lang="ru-RU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(шаблонов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для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-компонентов адаптированного под корпоративную библиотеку </a:t>
            </a:r>
            <a:r>
              <a:rPr lang="en-US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autotest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-lib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467" y="5359742"/>
            <a:ext cx="10200215" cy="350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9410" y="1470120"/>
            <a:ext cx="11025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упростить процесс автоматизации тестирования, сократить время на написания автоматизированных тестов и увеличить количество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49736" y="2317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3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140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0218" y="116390"/>
            <a:ext cx="10131425" cy="1456267"/>
          </a:xfrm>
        </p:spPr>
        <p:txBody>
          <a:bodyPr/>
          <a:lstStyle/>
          <a:p>
            <a:r>
              <a:rPr lang="en-US" dirty="0"/>
              <a:t>4</a:t>
            </a:r>
            <a:r>
              <a:rPr lang="ru-RU" dirty="0" smtClean="0"/>
              <a:t>. Аналоги</a:t>
            </a:r>
            <a:endParaRPr lang="ru-RU" dirty="0"/>
          </a:p>
        </p:txBody>
      </p:sp>
      <p:pic>
        <p:nvPicPr>
          <p:cNvPr id="1026" name="Picture 2" descr="Картинки по запросу &quot;Selenium ID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18" y="1788703"/>
            <a:ext cx="3261879" cy="203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8618" y="1351773"/>
            <a:ext cx="3177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Selenium </a:t>
            </a:r>
            <a:r>
              <a:rPr lang="en-US" dirty="0"/>
              <a:t>IDE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55084" y="4221019"/>
            <a:ext cx="2068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/>
              <a:t>Wildfire</a:t>
            </a:r>
            <a:r>
              <a:rPr lang="ru-RU" dirty="0"/>
              <a:t>.</a:t>
            </a:r>
            <a:r>
              <a:rPr lang="en-US" dirty="0" err="1"/>
              <a:t>ai</a:t>
            </a:r>
            <a:endParaRPr lang="ru-RU" dirty="0"/>
          </a:p>
        </p:txBody>
      </p:sp>
      <p:pic>
        <p:nvPicPr>
          <p:cNvPr id="1032" name="Picture 8" descr="Simulation Lo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17" y="4660215"/>
            <a:ext cx="3398983" cy="198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171223" y="245629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4</a:t>
            </a:fld>
            <a:endParaRPr lang="ru-RU" sz="1600" dirty="0">
              <a:latin typeface="Arial Black" panose="020B0A04020102020204" pitchFamily="34" charset="0"/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12027"/>
              </p:ext>
            </p:extLst>
          </p:nvPr>
        </p:nvGraphicFramePr>
        <p:xfrm>
          <a:off x="4287180" y="623454"/>
          <a:ext cx="6805694" cy="61287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4190">
                  <a:extLst>
                    <a:ext uri="{9D8B030D-6E8A-4147-A177-3AD203B41FA5}">
                      <a16:colId xmlns:a16="http://schemas.microsoft.com/office/drawing/2014/main" val="3214832332"/>
                    </a:ext>
                  </a:extLst>
                </a:gridCol>
                <a:gridCol w="1911495">
                  <a:extLst>
                    <a:ext uri="{9D8B030D-6E8A-4147-A177-3AD203B41FA5}">
                      <a16:colId xmlns:a16="http://schemas.microsoft.com/office/drawing/2014/main" val="2369584455"/>
                    </a:ext>
                  </a:extLst>
                </a:gridCol>
                <a:gridCol w="2150009">
                  <a:extLst>
                    <a:ext uri="{9D8B030D-6E8A-4147-A177-3AD203B41FA5}">
                      <a16:colId xmlns:a16="http://schemas.microsoft.com/office/drawing/2014/main" val="2510614023"/>
                    </a:ext>
                  </a:extLst>
                </a:gridCol>
              </a:tblGrid>
              <a:tr h="53443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Сравнительные критерии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Selenium IDE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Wildfire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1831896775"/>
                  </a:ext>
                </a:extLst>
              </a:tr>
              <a:tr h="7925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Поддерживает браузеры </a:t>
                      </a: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 Chrome </a:t>
                      </a: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 </a:t>
                      </a: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Firefox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1691013011"/>
                  </a:ext>
                </a:extLst>
              </a:tr>
              <a:tr h="10688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Записывает взаимодействия пользователя с веб-страницей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1789915003"/>
                  </a:ext>
                </a:extLst>
              </a:tr>
              <a:tr h="5344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Запись и воспроизведение теста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2430601465"/>
                  </a:ext>
                </a:extLst>
              </a:tr>
              <a:tr h="10688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Сохранение и загрузка скриптов для последующего воспроизведения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1833227961"/>
                  </a:ext>
                </a:extLst>
              </a:tr>
              <a:tr h="10688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Возможность просматривания и моделирования журнала симуляции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─</a:t>
                      </a:r>
                      <a:endParaRPr lang="ru-RU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1478482582"/>
                  </a:ext>
                </a:extLst>
              </a:tr>
              <a:tr h="5344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инструмента </a:t>
                      </a: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Selenium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329665298"/>
                  </a:ext>
                </a:extLst>
              </a:tr>
              <a:tr h="2672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Генерация кода теста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─</a:t>
                      </a:r>
                      <a:endParaRPr lang="ru-RU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ru-RU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─</a:t>
                      </a:r>
                      <a:endParaRPr lang="ru-RU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576" marR="48576" marT="0" marB="0" anchor="ctr"/>
                </a:tc>
                <a:extLst>
                  <a:ext uri="{0D108BD9-81ED-4DB2-BD59-A6C34878D82A}">
                    <a16:rowId xmlns:a16="http://schemas.microsoft.com/office/drawing/2014/main" val="4282389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1039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4055" y="110836"/>
            <a:ext cx="10131425" cy="1456267"/>
          </a:xfrm>
        </p:spPr>
        <p:txBody>
          <a:bodyPr/>
          <a:lstStyle/>
          <a:p>
            <a:r>
              <a:rPr lang="en-US" dirty="0"/>
              <a:t>5</a:t>
            </a:r>
            <a:r>
              <a:rPr lang="ru-RU" dirty="0" smtClean="0"/>
              <a:t>. Основные Функциональные </a:t>
            </a:r>
            <a:r>
              <a:rPr lang="ru-RU" dirty="0"/>
              <a:t>требования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1816" y="1338504"/>
            <a:ext cx="11135238" cy="5173132"/>
          </a:xfrm>
        </p:spPr>
        <p:txBody>
          <a:bodyPr>
            <a:noAutofit/>
          </a:bodyPr>
          <a:lstStyle/>
          <a:p>
            <a:pPr lvl="0"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Регистрировать действия пользователей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работе в веб-приложении на странице браузера;</a:t>
            </a:r>
          </a:p>
          <a:p>
            <a:pPr lvl="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нализировать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обрабатывать полученные события с веб-страницы приложения;</a:t>
            </a:r>
          </a:p>
          <a:p>
            <a:pPr lvl="0"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Определять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какими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-компонентами и элементами веб-приложения взаимодействовал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пользователь;</a:t>
            </a:r>
          </a:p>
          <a:p>
            <a:pPr lvl="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охранять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собранные данные о событиях в клиентское хранилище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IndexedDB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последующей с ними работы;</a:t>
            </a:r>
          </a:p>
          <a:p>
            <a:pPr lvl="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ревращать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собранные действия в код на языке программирования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адаптированный под корпоративную библиотеку автоматизации тестирования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autotest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редоставлять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пользователю через графический интерфейс следующие функции:</a:t>
            </a:r>
          </a:p>
          <a:p>
            <a:pPr lvl="1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Начать генерацию кода автоматизированного теста;</a:t>
            </a:r>
          </a:p>
          <a:p>
            <a:pPr lvl="1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Закончить генерация кода автоматизированного теста;</a:t>
            </a:r>
          </a:p>
          <a:p>
            <a:pPr lvl="1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Обновить лог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событий;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Скопировать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сгенерированный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код;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Посмотреть сгенерированный код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автотеста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лог событий выбранной сессии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206723" y="259484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  <a:cs typeface="Times New Roman" panose="02020603050405020304" pitchFamily="18" charset="0"/>
              </a:rPr>
              <a:t>5</a:t>
            </a:fld>
            <a:endParaRPr lang="ru-RU" sz="1600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302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1" y="102162"/>
            <a:ext cx="10131425" cy="1456267"/>
          </a:xfrm>
        </p:spPr>
        <p:txBody>
          <a:bodyPr/>
          <a:lstStyle/>
          <a:p>
            <a:r>
              <a:rPr lang="en-US" dirty="0" smtClean="0"/>
              <a:t>6</a:t>
            </a:r>
            <a:r>
              <a:rPr lang="ru-RU" dirty="0" smtClean="0"/>
              <a:t>. Используемые технологии и инструменты</a:t>
            </a:r>
            <a:endParaRPr lang="ru-RU" dirty="0"/>
          </a:p>
        </p:txBody>
      </p:sp>
      <p:pic>
        <p:nvPicPr>
          <p:cNvPr id="3" name="Picture 2" descr="Картинки по запросу &quot;webstorm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012" y="1344614"/>
            <a:ext cx="1813327" cy="181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Картинки по запросу &quot;ts babel j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513" y="3795438"/>
            <a:ext cx="3166957" cy="235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Картинки по запросу &quot;npm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592" y="1579571"/>
            <a:ext cx="2906684" cy="113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reate beautiful frontend of your web in react js with redux by  Rehman_muneer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460" y="4538388"/>
            <a:ext cx="2735848" cy="154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1226642" y="2317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  <a:cs typeface="Times New Roman" panose="02020603050405020304" pitchFamily="18" charset="0"/>
              </a:rPr>
              <a:t>6</a:t>
            </a:fld>
            <a:endParaRPr lang="ru-RU" sz="1600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2" descr="ক্রোম ব্রাউজারের প্রয়োজনীয় ৫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413" y="2476514"/>
            <a:ext cx="2037140" cy="135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hromium Blo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806" y="2476514"/>
            <a:ext cx="1343531" cy="135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04801" y="1345196"/>
            <a:ext cx="2124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Расширение в браузере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Google Chrome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2884814" y="1342521"/>
            <a:ext cx="248569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Инструменты разработчика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DevTools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4" descr="Branding Guidelines | webpack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79" y="4702447"/>
            <a:ext cx="3564548" cy="138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427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7651" y="24340"/>
            <a:ext cx="10131425" cy="1456267"/>
          </a:xfrm>
        </p:spPr>
        <p:txBody>
          <a:bodyPr/>
          <a:lstStyle/>
          <a:p>
            <a:r>
              <a:rPr lang="en-US" dirty="0" smtClean="0"/>
              <a:t>7</a:t>
            </a:r>
            <a:r>
              <a:rPr lang="ru-RU" dirty="0" smtClean="0"/>
              <a:t>. Архитектура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47651" y="1782618"/>
            <a:ext cx="38001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Agent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DevTools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общаются между собой посредством отправки сообщений через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content-script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background: 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Agent ↔ 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content-script ↔ background ↔ UI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83" y="752474"/>
            <a:ext cx="7180732" cy="5762625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237610" y="2317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7</a:t>
            </a:fld>
            <a:endParaRPr lang="ru-RU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067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4326" y="-13759"/>
            <a:ext cx="10131425" cy="1456267"/>
          </a:xfrm>
        </p:spPr>
        <p:txBody>
          <a:bodyPr/>
          <a:lstStyle/>
          <a:p>
            <a:r>
              <a:rPr lang="en-US" dirty="0"/>
              <a:t>8</a:t>
            </a:r>
            <a:r>
              <a:rPr lang="ru-RU" dirty="0" smtClean="0"/>
              <a:t>. База данных </a:t>
            </a:r>
            <a:r>
              <a:rPr lang="en-US" dirty="0" err="1" smtClean="0"/>
              <a:t>Indexeddb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228085" y="336550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  <a:cs typeface="Times New Roman" panose="02020603050405020304" pitchFamily="18" charset="0"/>
              </a:rPr>
              <a:t>8</a:t>
            </a:fld>
            <a:endParaRPr lang="ru-RU" sz="1600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234315" y="1442508"/>
            <a:ext cx="4747260" cy="4103159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00441" y="1042398"/>
            <a:ext cx="48011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Сохранённый объект данных в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IndexedDB</a:t>
            </a:r>
            <a:endParaRPr lang="ru-RU" sz="2000" dirty="0"/>
          </a:p>
        </p:txBody>
      </p:sp>
      <p:pic>
        <p:nvPicPr>
          <p:cNvPr id="8" name="Рисунок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449" y="1065742"/>
            <a:ext cx="6964680" cy="4011083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213098" y="5648494"/>
            <a:ext cx="1176580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После обработки действия пользователя,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формируется объект данных для сохранения его в хранилище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IndexedDB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чтобы потом превратить его в строчки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-кода автоматизированного теста, который будет проверять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-компонент, с которым работал пользователь.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7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0026" y="0"/>
            <a:ext cx="10131425" cy="1456267"/>
          </a:xfrm>
        </p:spPr>
        <p:txBody>
          <a:bodyPr/>
          <a:lstStyle/>
          <a:p>
            <a:r>
              <a:rPr lang="ru-RU" dirty="0" smtClean="0"/>
              <a:t>9. Алгоритм работы приложения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70935" y="2317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z="1600" smtClean="0">
                <a:latin typeface="Arial Black" panose="020B0A04020102020204" pitchFamily="34" charset="0"/>
              </a:rPr>
              <a:t>9</a:t>
            </a:fld>
            <a:endParaRPr lang="ru-RU" sz="1600" dirty="0"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263" y="1355090"/>
            <a:ext cx="8485188" cy="475996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158232" y="6115050"/>
            <a:ext cx="38612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Общая схема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работы приложения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956390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1603</TotalTime>
  <Words>496</Words>
  <Application>Microsoft Office PowerPoint</Application>
  <PresentationFormat>Широкоэкранный</PresentationFormat>
  <Paragraphs>93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Times New Roman</vt:lpstr>
      <vt:lpstr>Wingdings</vt:lpstr>
      <vt:lpstr>Небеса</vt:lpstr>
      <vt:lpstr>«Разработка плагина  системы регистрации действий пользователя в браузере  с  генерацией кода для автоматизации тестирования»</vt:lpstr>
      <vt:lpstr>2. Автоматизация тестирования</vt:lpstr>
      <vt:lpstr>3. Цели и задачи</vt:lpstr>
      <vt:lpstr>4. Аналоги</vt:lpstr>
      <vt:lpstr>5. Основные Функциональные требования</vt:lpstr>
      <vt:lpstr>6. Используемые технологии и инструменты</vt:lpstr>
      <vt:lpstr>7. Архитектура</vt:lpstr>
      <vt:lpstr>8. База данных Indexeddb</vt:lpstr>
      <vt:lpstr>9. Алгоритм работы приложения</vt:lpstr>
      <vt:lpstr>10. Функциональные возможности пользователя</vt:lpstr>
      <vt:lpstr>11. Процесс работы генерации кода Автотеста</vt:lpstr>
      <vt:lpstr>12. Алгоритм генерации кода автотеста</vt:lpstr>
      <vt:lpstr>13. Тестирование программы</vt:lpstr>
      <vt:lpstr>Презентация PowerPoint</vt:lpstr>
      <vt:lpstr>Заключение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плагина  системы регистрации действий пользователя в браузере  с  генерацией кода для автоматизации тестирования</dc:title>
  <dc:creator>Lina OWL</dc:creator>
  <cp:lastModifiedBy>Lina OWL</cp:lastModifiedBy>
  <cp:revision>81</cp:revision>
  <dcterms:created xsi:type="dcterms:W3CDTF">2021-02-13T17:48:34Z</dcterms:created>
  <dcterms:modified xsi:type="dcterms:W3CDTF">2021-06-14T16:14:01Z</dcterms:modified>
</cp:coreProperties>
</file>

<file path=docProps/thumbnail.jpeg>
</file>